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5" r:id="rId2"/>
    <p:sldMasterId id="2147483672" r:id="rId3"/>
    <p:sldMasterId id="2147483707" r:id="rId4"/>
    <p:sldMasterId id="2147483684" r:id="rId5"/>
    <p:sldMasterId id="2147483709" r:id="rId6"/>
  </p:sldMasterIdLst>
  <p:notesMasterIdLst>
    <p:notesMasterId r:id="rId22"/>
  </p:notesMasterIdLst>
  <p:sldIdLst>
    <p:sldId id="282" r:id="rId7"/>
    <p:sldId id="265" r:id="rId8"/>
    <p:sldId id="283" r:id="rId9"/>
    <p:sldId id="302" r:id="rId10"/>
    <p:sldId id="278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4" r:id="rId21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14"/>
    <a:srgbClr val="003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6327"/>
  </p:normalViewPr>
  <p:slideViewPr>
    <p:cSldViewPr snapToGrid="0" snapToObjects="1">
      <p:cViewPr varScale="1">
        <p:scale>
          <a:sx n="127" d="100"/>
          <a:sy n="127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DB312-0C34-4D56-8EEF-663E5B908D77}" type="datetimeFigureOut">
              <a:rPr lang="da-DK" smtClean="0"/>
              <a:t>14-01-2022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6AB1C-BC9B-4B0E-825C-7581CBE49F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355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76EAA-584E-5D49-85DA-EBAC2C450F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01" y="2988000"/>
            <a:ext cx="10763161" cy="847626"/>
          </a:xfrm>
        </p:spPr>
        <p:txBody>
          <a:bodyPr anchor="b">
            <a:normAutofit/>
          </a:bodyPr>
          <a:lstStyle>
            <a:lvl1pPr algn="l">
              <a:defRPr sz="50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/ Poppins Bold 50p 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50100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8BBE-9336-2648-B879-24612D02C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63163" cy="73896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AFD9-9361-1442-A731-D4631ABF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E821-020A-8D40-ADFF-8666A0BEE952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9969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7B93-E3A9-8A47-B72D-D041230436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41898" cy="73896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E6DBA-7B3E-FE41-B13B-174F9A3EF65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800000"/>
            <a:ext cx="10741898" cy="4351338"/>
          </a:xfrm>
          <a:prstGeom prst="rect">
            <a:avLst/>
          </a:prstGeo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63C15-7E39-0747-990C-3E4A8F13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E821-020A-8D40-ADFF-8666A0BEE952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40189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BB0E-F0E9-374B-8D17-4208BC0A11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61600" cy="73896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F8E4-1317-9B43-9640-9BFD9214AE3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0000" y="1800000"/>
            <a:ext cx="5181600" cy="4351338"/>
          </a:xfrm>
          <a:prstGeom prst="rect">
            <a:avLst/>
          </a:prstGeo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744DE-1BD4-5D46-89A5-1BC9F50DF9D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00000" y="1800000"/>
            <a:ext cx="5181600" cy="4351338"/>
          </a:xfrm>
          <a:prstGeom prst="rect">
            <a:avLst/>
          </a:prstGeo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B91D8-F545-F540-9E25-E6AE8ED5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E821-020A-8D40-ADFF-8666A0BEE952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2764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71B74-6A5F-1644-8BF8-26C34FBF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E821-020A-8D40-ADFF-8666A0BEE952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97577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6A26B80-9E13-E043-9FD5-77505927DA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5320640" y="10160"/>
            <a:ext cx="6871360" cy="68713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8D679A-42B7-7144-908D-EEFAD7370B60}"/>
              </a:ext>
            </a:extLst>
          </p:cNvPr>
          <p:cNvSpPr txBox="1"/>
          <p:nvPr userDrawn="1"/>
        </p:nvSpPr>
        <p:spPr>
          <a:xfrm>
            <a:off x="720000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.dk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BC5362EE-CF7B-E546-8AFD-EA68EC9F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784428" cy="695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F31F44E-E0E3-DE49-BEC9-7BDD5ACDC7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800001"/>
            <a:ext cx="10784428" cy="4366883"/>
          </a:xfr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</p:txBody>
      </p:sp>
    </p:spTree>
    <p:extLst>
      <p:ext uri="{BB962C8B-B14F-4D97-AF65-F5344CB8AC3E}">
        <p14:creationId xmlns:p14="http://schemas.microsoft.com/office/powerpoint/2010/main" val="2727226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DBB57-CDD9-A94D-A90F-8D64D84C6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2988000"/>
            <a:ext cx="10763163" cy="86755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n-GB" dirty="0"/>
              <a:t>Click to edit / Poppins Bold 50p </a:t>
            </a:r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B3ECB-853A-2B46-BEC3-9CC7AC1C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084-6699-5B44-9731-ED60E81B4491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39763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E3522-69B5-0B4C-9357-BA20A26188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900000"/>
            <a:ext cx="10763163" cy="72030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AE41A-42C6-E543-A267-DC4F6F2F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084-6699-5B44-9731-ED60E81B4491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02374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E3522-69B5-0B4C-9357-BA20A26188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900000"/>
            <a:ext cx="10763163" cy="72030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AE41A-42C6-E543-A267-DC4F6F2F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084-6699-5B44-9731-ED60E81B4491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63730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C645-FF20-1247-AAEB-EA6E773FFE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900000"/>
            <a:ext cx="10763163" cy="73896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44530-C66B-F04F-9350-EE146B29CC5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800000"/>
            <a:ext cx="10763164" cy="4351338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Poppins Light" pitchFamily="2" charset="77"/>
                <a:cs typeface="Poppins Light" pitchFamily="2" charset="77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>
                <a:latin typeface="Poppins Light" pitchFamily="2" charset="77"/>
                <a:cs typeface="Poppins Light" pitchFamily="2" charset="77"/>
              </a:defRPr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53747-83D0-DD43-9752-DA0D2A60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084-6699-5B44-9731-ED60E81B4491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48432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013A5-4207-5944-A4D8-8425A3F26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61600" cy="72030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569A-0D3E-3546-B9C8-952D59F8195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0000" y="18000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Poppins Light" pitchFamily="2" charset="77"/>
                <a:cs typeface="Poppins Light" pitchFamily="2" charset="77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>
                <a:latin typeface="Poppins Light" pitchFamily="2" charset="77"/>
                <a:cs typeface="Poppins Light" pitchFamily="2" charset="77"/>
              </a:defRPr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3FF78-A504-224F-822B-B5A6ED87F7B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00000" y="18000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Poppins Light" pitchFamily="2" charset="77"/>
                <a:cs typeface="Poppins Light" pitchFamily="2" charset="77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>
                <a:latin typeface="Poppins Light" pitchFamily="2" charset="77"/>
                <a:cs typeface="Poppins Light" pitchFamily="2" charset="77"/>
              </a:defRPr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2958F-1812-0648-85C2-97E5D26D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084-6699-5B44-9731-ED60E81B4491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9246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893E7DE7-31CF-2140-91BA-1DA32D4CF6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84428" cy="716914"/>
          </a:xfr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929873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E9010-84A1-304A-86F1-6C83DDBC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9084-6699-5B44-9731-ED60E81B4491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29934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58D679A-42B7-7144-908D-EEFAD7370B60}"/>
              </a:ext>
            </a:extLst>
          </p:cNvPr>
          <p:cNvSpPr txBox="1"/>
          <p:nvPr userDrawn="1"/>
        </p:nvSpPr>
        <p:spPr>
          <a:xfrm>
            <a:off x="720000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.dk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BC5362EE-CF7B-E546-8AFD-EA68EC9F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784428" cy="695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F31F44E-E0E3-DE49-BEC9-7BDD5ACDC7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800001"/>
            <a:ext cx="10784428" cy="4366883"/>
          </a:xfr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8C227F-A501-2449-B183-BD61DDB094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5320640" y="10160"/>
            <a:ext cx="6871360" cy="687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7D14D53-CBCC-4E4D-B395-B4D9F4B3DA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84428" cy="716914"/>
          </a:xfr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64049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5F01-C8DE-E942-8103-1C9BFD67FA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84428" cy="716914"/>
          </a:xfr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0F01B-AE09-7441-A793-4E1CAE42CDF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800001"/>
            <a:ext cx="10784428" cy="4366883"/>
          </a:xfr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</p:txBody>
      </p:sp>
    </p:spTree>
    <p:extLst>
      <p:ext uri="{BB962C8B-B14F-4D97-AF65-F5344CB8AC3E}">
        <p14:creationId xmlns:p14="http://schemas.microsoft.com/office/powerpoint/2010/main" val="170857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B175A-645D-C541-A8BD-CFE48D0ABA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61600" cy="746308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A985D-7BDB-1E4B-9C7A-E4A7E87C8CD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0000" y="1800000"/>
            <a:ext cx="5181600" cy="4351338"/>
          </a:xfrm>
          <a:prstGeom prst="rect">
            <a:avLst/>
          </a:prstGeo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DFD46-05BC-8745-AD84-EE5DB966F90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00000" y="1800000"/>
            <a:ext cx="5181600" cy="4351338"/>
          </a:xfrm>
          <a:prstGeom prst="rect">
            <a:avLst/>
          </a:prstGeo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</p:txBody>
      </p:sp>
    </p:spTree>
    <p:extLst>
      <p:ext uri="{BB962C8B-B14F-4D97-AF65-F5344CB8AC3E}">
        <p14:creationId xmlns:p14="http://schemas.microsoft.com/office/powerpoint/2010/main" val="22982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10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6A26B80-9E13-E043-9FD5-77505927DA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5320640" y="-13360"/>
            <a:ext cx="6871360" cy="68713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8D679A-42B7-7144-908D-EEFAD7370B60}"/>
              </a:ext>
            </a:extLst>
          </p:cNvPr>
          <p:cNvSpPr txBox="1"/>
          <p:nvPr userDrawn="1"/>
        </p:nvSpPr>
        <p:spPr>
          <a:xfrm>
            <a:off x="720000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DK" sz="1000" b="1" dirty="0"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latin typeface="Poppins" pitchFamily="2" charset="77"/>
                <a:cs typeface="Poppins" pitchFamily="2" charset="77"/>
              </a:rPr>
              <a:t>.dk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B12FDC-DA1E-A346-89A6-B5782CDA40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347141"/>
            <a:ext cx="1408694" cy="360000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BC5362EE-CF7B-E546-8AFD-EA68EC9F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784428" cy="695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F31F44E-E0E3-DE49-BEC9-7BDD5ACDC7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800001"/>
            <a:ext cx="10784428" cy="4366883"/>
          </a:xfrm>
        </p:spPr>
        <p:txBody>
          <a:bodyPr/>
          <a:lstStyle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</p:txBody>
      </p:sp>
    </p:spTree>
    <p:extLst>
      <p:ext uri="{BB962C8B-B14F-4D97-AF65-F5344CB8AC3E}">
        <p14:creationId xmlns:p14="http://schemas.microsoft.com/office/powerpoint/2010/main" val="24701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8BBE-9336-2648-B879-24612D02C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2988000"/>
            <a:ext cx="10763164" cy="900712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r>
              <a:rPr lang="en-GB" dirty="0"/>
              <a:t>Click to edit / Poppins Bold 50p </a:t>
            </a:r>
            <a:endParaRPr lang="en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AFD9-9361-1442-A731-D4631ABF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E821-020A-8D40-ADFF-8666A0BEE952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0432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8BBE-9336-2648-B879-24612D02C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900000"/>
            <a:ext cx="10763163" cy="73896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AFD9-9361-1442-A731-D4631ABF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E821-020A-8D40-ADFF-8666A0BEE952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22324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4DAF4-3FBF-764E-BCDF-68FDDD54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760238" cy="71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E97D7-C408-8F4A-BB32-6826C7E61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1"/>
            <a:ext cx="10760238" cy="4369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13710F-DC02-4A46-A4C3-A1768849AA2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480238" y="6148160"/>
            <a:ext cx="720000" cy="72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30DE17-8F4B-7D48-BDEC-5D702D9C95BB}"/>
              </a:ext>
            </a:extLst>
          </p:cNvPr>
          <p:cNvSpPr txBox="1"/>
          <p:nvPr userDrawn="1"/>
        </p:nvSpPr>
        <p:spPr>
          <a:xfrm>
            <a:off x="9034587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DK" sz="1000" b="1" dirty="0"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latin typeface="Poppins" pitchFamily="2" charset="77"/>
                <a:cs typeface="Poppins" pitchFamily="2" charset="77"/>
              </a:rPr>
              <a:t>.dk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ED6A9E-8C05-7743-A79E-3614A94AE86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197410" y="347141"/>
            <a:ext cx="1408694" cy="360000"/>
          </a:xfrm>
          <a:prstGeom prst="rect">
            <a:avLst/>
          </a:prstGeom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9842D513-2B3C-7448-8CC0-BD8E3F48A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6000" y="6192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C22E821-020A-8D40-ADFF-8666A0BEE952}" type="slidenum">
              <a:rPr lang="en-DK" smtClean="0"/>
              <a:pPr/>
              <a:t>‹nr.›</a:t>
            </a:fld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66340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99" r:id="rId3"/>
    <p:sldLayoutId id="2147483650" r:id="rId4"/>
    <p:sldLayoutId id="2147483663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Poppins Light" pitchFamily="2" charset="77"/>
          <a:ea typeface="+mn-ea"/>
          <a:cs typeface="Poppins Light" pitchFamily="2" charset="77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Poppins Light" pitchFamily="2" charset="77"/>
          <a:ea typeface="+mn-ea"/>
          <a:cs typeface="Poppins Light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B3604-A82D-7149-9D0F-CEF9CA33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515600" cy="695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04182-8D4F-304C-9FF3-4E2378326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EB1380-009D-5C4F-912F-19155F11F7C6}"/>
              </a:ext>
            </a:extLst>
          </p:cNvPr>
          <p:cNvSpPr txBox="1"/>
          <p:nvPr userDrawn="1"/>
        </p:nvSpPr>
        <p:spPr>
          <a:xfrm>
            <a:off x="720000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DK" sz="1000" b="1" dirty="0"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latin typeface="Poppins" pitchFamily="2" charset="77"/>
                <a:cs typeface="Poppins" pitchFamily="2" charset="77"/>
              </a:rPr>
              <a:t>.dk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1D128D-DEF0-5C4E-BEB8-D01AB81177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347141"/>
            <a:ext cx="140869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8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Poppins Light" pitchFamily="2" charset="77"/>
          <a:ea typeface="+mn-ea"/>
          <a:cs typeface="Poppins Light" pitchFamily="2" charset="77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Poppins Light" pitchFamily="2" charset="77"/>
          <a:ea typeface="+mn-ea"/>
          <a:cs typeface="Poppins Light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2051CEA-B214-4A4D-82FB-8D3BA5932F42}"/>
              </a:ext>
            </a:extLst>
          </p:cNvPr>
          <p:cNvSpPr/>
          <p:nvPr userDrawn="1"/>
        </p:nvSpPr>
        <p:spPr>
          <a:xfrm>
            <a:off x="0" y="0"/>
            <a:ext cx="12200238" cy="6889466"/>
          </a:xfrm>
          <a:prstGeom prst="rect">
            <a:avLst/>
          </a:prstGeom>
          <a:solidFill>
            <a:srgbClr val="0031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FAFB71B-D3A2-5C48-A5E7-23ABA6DCB6C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197410" y="343524"/>
            <a:ext cx="1408694" cy="360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7D31E-B938-4D4C-9FFA-5B8C0E11E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6000" y="6192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C22E821-020A-8D40-ADFF-8666A0BEE952}" type="slidenum">
              <a:rPr lang="en-DK" smtClean="0"/>
              <a:pPr/>
              <a:t>‹nr.›</a:t>
            </a:fld>
            <a:endParaRPr lang="en-DK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3A6890C-59B7-4348-8DDB-09D1D59F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76023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9645BC6-A9CB-334C-BF6B-19E9A84B7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1800000"/>
            <a:ext cx="10760239" cy="4369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1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7ADB17D-F708-184E-87D9-3B833C95911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480238" y="6169466"/>
            <a:ext cx="720000" cy="720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7A390E4-2DF7-6943-AA48-8ABF8131EF1B}"/>
              </a:ext>
            </a:extLst>
          </p:cNvPr>
          <p:cNvSpPr txBox="1"/>
          <p:nvPr userDrawn="1"/>
        </p:nvSpPr>
        <p:spPr>
          <a:xfrm>
            <a:off x="9034587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.dk</a:t>
            </a:r>
          </a:p>
        </p:txBody>
      </p:sp>
    </p:spTree>
    <p:extLst>
      <p:ext uri="{BB962C8B-B14F-4D97-AF65-F5344CB8AC3E}">
        <p14:creationId xmlns:p14="http://schemas.microsoft.com/office/powerpoint/2010/main" val="89067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8" r:id="rId2"/>
    <p:sldLayoutId id="2147483700" r:id="rId3"/>
    <p:sldLayoutId id="2147483674" r:id="rId4"/>
    <p:sldLayoutId id="2147483676" r:id="rId5"/>
    <p:sldLayoutId id="214748367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bg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bg1"/>
          </a:solidFill>
          <a:latin typeface="Poppins Light" pitchFamily="2" charset="77"/>
          <a:ea typeface="+mn-ea"/>
          <a:cs typeface="Poppins Light" pitchFamily="2" charset="77"/>
        </a:defRPr>
      </a:lvl1pPr>
      <a:lvl2pPr marL="457200" marR="0" indent="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b="0" i="0" kern="1200">
          <a:solidFill>
            <a:schemeClr val="bg1"/>
          </a:solidFill>
          <a:latin typeface="Poppins Light" pitchFamily="2" charset="77"/>
          <a:ea typeface="+mn-ea"/>
          <a:cs typeface="Poppins Light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C85A548-2EC9-BD4B-BE75-DCD661304419}"/>
              </a:ext>
            </a:extLst>
          </p:cNvPr>
          <p:cNvSpPr/>
          <p:nvPr userDrawn="1"/>
        </p:nvSpPr>
        <p:spPr>
          <a:xfrm>
            <a:off x="0" y="0"/>
            <a:ext cx="12200238" cy="6889466"/>
          </a:xfrm>
          <a:prstGeom prst="rect">
            <a:avLst/>
          </a:prstGeom>
          <a:solidFill>
            <a:srgbClr val="0031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B3604-A82D-7149-9D0F-CEF9CA33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515600" cy="695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04182-8D4F-304C-9FF3-4E2378326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EB1380-009D-5C4F-912F-19155F11F7C6}"/>
              </a:ext>
            </a:extLst>
          </p:cNvPr>
          <p:cNvSpPr txBox="1"/>
          <p:nvPr userDrawn="1"/>
        </p:nvSpPr>
        <p:spPr>
          <a:xfrm>
            <a:off x="720000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.dk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1676F-CC6A-A44D-A0D0-8085C6E9D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343524"/>
            <a:ext cx="140869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6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bg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bg1"/>
          </a:solidFill>
          <a:latin typeface="Poppins Light" pitchFamily="2" charset="77"/>
          <a:ea typeface="+mn-ea"/>
          <a:cs typeface="Poppins Light" pitchFamily="2" charset="77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b="0" i="0" kern="1200">
          <a:solidFill>
            <a:schemeClr val="bg1"/>
          </a:solidFill>
          <a:latin typeface="Poppins Light" pitchFamily="2" charset="77"/>
          <a:ea typeface="+mn-ea"/>
          <a:cs typeface="Poppins Light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966AF9-6F61-EF49-BE43-4985A1A47E68}"/>
              </a:ext>
            </a:extLst>
          </p:cNvPr>
          <p:cNvSpPr/>
          <p:nvPr userDrawn="1"/>
        </p:nvSpPr>
        <p:spPr>
          <a:xfrm>
            <a:off x="0" y="0"/>
            <a:ext cx="12200238" cy="6889466"/>
          </a:xfrm>
          <a:prstGeom prst="rect">
            <a:avLst/>
          </a:prstGeom>
          <a:solidFill>
            <a:srgbClr val="141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0DDB787-2155-EA42-A721-61E03BB6001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197410" y="343524"/>
            <a:ext cx="1408694" cy="360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CF859B-AF52-4F4B-93AA-C6048477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900000"/>
            <a:ext cx="10760238" cy="697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E11BA-5FB6-BE46-A0A8-B66C823A1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0752000" cy="4369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000" b="0" i="0" dirty="0">
                <a:latin typeface="Poppins Light" pitchFamily="2" charset="77"/>
                <a:cs typeface="Poppins Light" pitchFamily="2" charset="77"/>
              </a:rPr>
              <a:t>Click to edit Master / Poppins Light 20p </a:t>
            </a:r>
          </a:p>
          <a:p>
            <a:pPr lvl="1"/>
            <a:r>
              <a:rPr lang="en-GB" sz="2000" b="0" i="0" dirty="0">
                <a:latin typeface="Poppins Light" pitchFamily="2" charset="77"/>
                <a:cs typeface="Poppins Light" pitchFamily="2" charset="77"/>
              </a:rPr>
              <a:t>Poppins Light 20p </a:t>
            </a:r>
          </a:p>
          <a:p>
            <a:pPr lvl="0"/>
            <a:endParaRPr lang="en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4893B-45CF-7145-888F-F6446E6D7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6000" y="6192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F1799084-6699-5B44-9731-ED60E81B4491}" type="slidenum">
              <a:rPr lang="en-DK" smtClean="0"/>
              <a:pPr/>
              <a:t>‹nr.›</a:t>
            </a:fld>
            <a:endParaRPr lang="en-DK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87011-5563-AE47-8CAE-E26662CDB11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480238" y="6169466"/>
            <a:ext cx="720000" cy="72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BB6D5A-81C1-3142-ACB5-C55180F94070}"/>
              </a:ext>
            </a:extLst>
          </p:cNvPr>
          <p:cNvSpPr txBox="1"/>
          <p:nvPr userDrawn="1"/>
        </p:nvSpPr>
        <p:spPr>
          <a:xfrm>
            <a:off x="9034587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.dk</a:t>
            </a:r>
          </a:p>
        </p:txBody>
      </p:sp>
    </p:spTree>
    <p:extLst>
      <p:ext uri="{BB962C8B-B14F-4D97-AF65-F5344CB8AC3E}">
        <p14:creationId xmlns:p14="http://schemas.microsoft.com/office/powerpoint/2010/main" val="327681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701" r:id="rId3"/>
    <p:sldLayoutId id="2147483686" r:id="rId4"/>
    <p:sldLayoutId id="2147483688" r:id="rId5"/>
    <p:sldLayoutId id="2147483697" r:id="rId6"/>
  </p:sldLayoutIdLst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i="0" kern="1200">
          <a:solidFill>
            <a:schemeClr val="bg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287B32-4464-6246-8BA6-418DF81988B3}"/>
              </a:ext>
            </a:extLst>
          </p:cNvPr>
          <p:cNvSpPr/>
          <p:nvPr userDrawn="1"/>
        </p:nvSpPr>
        <p:spPr>
          <a:xfrm>
            <a:off x="0" y="0"/>
            <a:ext cx="12200238" cy="6889466"/>
          </a:xfrm>
          <a:prstGeom prst="rect">
            <a:avLst/>
          </a:prstGeom>
          <a:solidFill>
            <a:srgbClr val="141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B3604-A82D-7149-9D0F-CEF9CA33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00000"/>
            <a:ext cx="10515600" cy="695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/ Poppins </a:t>
            </a:r>
            <a:r>
              <a:rPr lang="en-GB" dirty="0" err="1"/>
              <a:t>SemiBold</a:t>
            </a:r>
            <a:r>
              <a:rPr lang="en-GB" dirty="0"/>
              <a:t> 40p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04182-8D4F-304C-9FF3-4E2378326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/ Poppins Light 20p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Poppins Light 20p </a:t>
            </a:r>
          </a:p>
          <a:p>
            <a:pPr lvl="0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EB1380-009D-5C4F-912F-19155F11F7C6}"/>
              </a:ext>
            </a:extLst>
          </p:cNvPr>
          <p:cNvSpPr txBox="1"/>
          <p:nvPr userDrawn="1"/>
        </p:nvSpPr>
        <p:spPr>
          <a:xfrm>
            <a:off x="720000" y="6268255"/>
            <a:ext cx="2673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affaldssortering</a:t>
            </a:r>
            <a:r>
              <a:rPr lang="en-DK" sz="1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nytter</a:t>
            </a:r>
            <a:r>
              <a:rPr lang="en-DK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.dk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1676F-CC6A-A44D-A0D0-8085C6E9D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343524"/>
            <a:ext cx="140869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6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bg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bg1"/>
          </a:solidFill>
          <a:latin typeface="Poppins Light" pitchFamily="2" charset="77"/>
          <a:ea typeface="+mn-ea"/>
          <a:cs typeface="Poppins Light" pitchFamily="2" charset="77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b="0" i="0" kern="1200">
          <a:solidFill>
            <a:schemeClr val="bg1"/>
          </a:solidFill>
          <a:latin typeface="Poppins Light" pitchFamily="2" charset="77"/>
          <a:ea typeface="+mn-ea"/>
          <a:cs typeface="Poppins Light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7FC3D-1577-DB4F-9EC8-DBEA2F6A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/>
              <a:t>INTRODUKTION</a:t>
            </a:r>
            <a:br>
              <a:rPr lang="da-DK" dirty="0"/>
            </a:br>
            <a:r>
              <a:rPr lang="da-DK" dirty="0"/>
              <a:t> </a:t>
            </a:r>
            <a:br>
              <a:rPr lang="da-DK" dirty="0"/>
            </a:br>
            <a:r>
              <a:rPr lang="da-DK" b="0" dirty="0"/>
              <a:t>Regler for sortering af husholdningslignende affald</a:t>
            </a:r>
            <a:endParaRPr lang="en-DK" b="0" dirty="0"/>
          </a:p>
        </p:txBody>
      </p:sp>
    </p:spTree>
    <p:extLst>
      <p:ext uri="{BB962C8B-B14F-4D97-AF65-F5344CB8AC3E}">
        <p14:creationId xmlns:p14="http://schemas.microsoft.com/office/powerpoint/2010/main" val="367095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FARLIGT AFFALD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799999"/>
            <a:ext cx="6105343" cy="50580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FARLIGT AFFALD består af mange forskellige ting, der indeholder stoffer og kemikalier.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Spraydåser, malling- og olierester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Lyskilder fx elpærer, LED pærer m.m.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Printerpatroner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Batterier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Selvantændelige klude og væsker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Trykflasker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Skarpe genstande, fx glasskår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Brugte knive</a:t>
            </a:r>
            <a:endParaRPr lang="da-DK" sz="1800" dirty="0"/>
          </a:p>
        </p:txBody>
      </p:sp>
      <p:pic>
        <p:nvPicPr>
          <p:cNvPr id="5" name="Picture 21">
            <a:extLst>
              <a:ext uri="{FF2B5EF4-FFF2-40B4-BE49-F238E27FC236}">
                <a16:creationId xmlns:a16="http://schemas.microsoft.com/office/drawing/2014/main" id="{96D2D6CF-5411-4BE0-8AF5-3A79F04F4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55970"/>
            <a:ext cx="3548745" cy="354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0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PLAST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799999"/>
            <a:ext cx="6105343" cy="505800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 err="1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PLASTaffald</a:t>
            </a: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er udtjente produkter, emballager og poser, der overvejende består af plast.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Plastflasker, uden pant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Plastbakker, -bøtter og plastlåg. Mærkater må gerne blive på.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Bobleplast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Engangsplastikhandsker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Plast med elektronik, fx USB-stik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Poser med metalfilm fx </a:t>
            </a:r>
            <a:r>
              <a:rPr lang="da-DK" sz="1600" b="0" i="0" u="none" strike="noStrike" baseline="0" dirty="0" err="1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chipsposer</a:t>
            </a:r>
            <a:endParaRPr lang="da-DK" sz="1600" b="0" i="0" u="none" strike="noStrike" baseline="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Melamin, fx Margretheskåle og lignende</a:t>
            </a:r>
          </a:p>
        </p:txBody>
      </p:sp>
      <p:pic>
        <p:nvPicPr>
          <p:cNvPr id="6" name="Picture 23">
            <a:extLst>
              <a:ext uri="{FF2B5EF4-FFF2-40B4-BE49-F238E27FC236}">
                <a16:creationId xmlns:a16="http://schemas.microsoft.com/office/drawing/2014/main" id="{0AAED44B-D38E-4157-8A2E-BF61AAD87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55970"/>
            <a:ext cx="3548745" cy="354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1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METAL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799999"/>
            <a:ext cx="6105343" cy="505800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 err="1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METALaffald</a:t>
            </a: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er emballager, der overvejende består af metal.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Konservesdåser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Kapsler og låg fx kaffekapsler uden kaffe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Sølvpapir og foliebakker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Sammensatte materialer, hvor størstedelen er lavet af metal, fx en saks.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Gasflasker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Spraydåser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Metal med elektronik</a:t>
            </a:r>
          </a:p>
        </p:txBody>
      </p:sp>
      <p:pic>
        <p:nvPicPr>
          <p:cNvPr id="5" name="Picture 24">
            <a:extLst>
              <a:ext uri="{FF2B5EF4-FFF2-40B4-BE49-F238E27FC236}">
                <a16:creationId xmlns:a16="http://schemas.microsoft.com/office/drawing/2014/main" id="{FBCFE652-F4C1-4B52-A513-B1A2204D1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55970"/>
            <a:ext cx="3548745" cy="354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1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RESTAFFALD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799999"/>
            <a:ext cx="6105343" cy="505800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Til RESTAFFALD sorteres affald, som ikke egner sig til genbrug eller genanvendelse, ikke er farligt eller ikke er omfattet af en ordning med producentansvar.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Chips- og kaffeposer bestående af flere materialer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Snavset papir og pap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Skriveredskaber fx kuglepenne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Hygiejneaffald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  <a:endParaRPr lang="da-DK" sz="1800" b="0" i="0" u="none" strike="noStrike" baseline="0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Rester fra frokosten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Elpærer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Flamingo</a:t>
            </a:r>
          </a:p>
        </p:txBody>
      </p:sp>
      <p:pic>
        <p:nvPicPr>
          <p:cNvPr id="6" name="Picture 25">
            <a:extLst>
              <a:ext uri="{FF2B5EF4-FFF2-40B4-BE49-F238E27FC236}">
                <a16:creationId xmlns:a16="http://schemas.microsoft.com/office/drawing/2014/main" id="{3E3F342B-FB21-4F1F-8B66-AE762E1F6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55970"/>
            <a:ext cx="3548745" cy="354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8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TEKSTILAFFALD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799999"/>
            <a:ext cx="6105343" cy="505800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I TEKSTILAFFALD sorteres udtjent tøj og tekstiler.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Jeans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Trøjer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Håndklæder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Viskestykker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  <a:endParaRPr lang="da-DK" sz="1800" b="0" i="0" u="none" strike="noStrike" baseline="0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Sko og bælter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Tasker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Genbrugsegnet tøj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Karklude</a:t>
            </a:r>
          </a:p>
        </p:txBody>
      </p:sp>
      <p:pic>
        <p:nvPicPr>
          <p:cNvPr id="7" name="Picture 22">
            <a:extLst>
              <a:ext uri="{FF2B5EF4-FFF2-40B4-BE49-F238E27FC236}">
                <a16:creationId xmlns:a16="http://schemas.microsoft.com/office/drawing/2014/main" id="{869B683E-3A85-4D0B-8F73-9C39397E1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55970"/>
            <a:ext cx="3548745" cy="354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99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C544-F83F-FA42-8033-E3801B67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737801"/>
            <a:ext cx="10784428" cy="695606"/>
          </a:xfrm>
        </p:spPr>
        <p:txBody>
          <a:bodyPr>
            <a:noAutofit/>
          </a:bodyPr>
          <a:lstStyle/>
          <a:p>
            <a:r>
              <a:rPr lang="da-DK" dirty="0"/>
              <a:t>Du kan finde mere på </a:t>
            </a:r>
            <a:r>
              <a:rPr lang="da-DK" dirty="0">
                <a:latin typeface="Poppins Light" panose="00000400000000000000" pitchFamily="2" charset="0"/>
                <a:cs typeface="Poppins Light" panose="00000400000000000000" pitchFamily="2" charset="0"/>
              </a:rPr>
              <a:t>www.</a:t>
            </a:r>
            <a:r>
              <a:rPr lang="da-DK" dirty="0"/>
              <a:t>affaldssortering</a:t>
            </a:r>
            <a:r>
              <a:rPr lang="da-DK" b="0" dirty="0">
                <a:latin typeface="Poppins Light" panose="00000400000000000000" pitchFamily="2" charset="0"/>
                <a:cs typeface="Poppins Light" panose="00000400000000000000" pitchFamily="2" charset="0"/>
              </a:rPr>
              <a:t>nytter</a:t>
            </a:r>
            <a:r>
              <a:rPr lang="da-DK" dirty="0"/>
              <a:t>.dk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49738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A84811F-3D14-480C-B9C6-0C6DA8F5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DC3FF0D-7C9D-40F5-A7CB-113BB7822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99999"/>
            <a:ext cx="10741898" cy="46225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a-DK" sz="1600" dirty="0"/>
              <a:t>Kære arbejdsplads </a:t>
            </a:r>
          </a:p>
          <a:p>
            <a:pPr>
              <a:lnSpc>
                <a:spcPct val="100000"/>
              </a:lnSpc>
            </a:pPr>
            <a:r>
              <a:rPr lang="da-DK" sz="1600" dirty="0"/>
              <a:t>I arbejder på at styrke jeres sortering af husholdningslignende affald, så jeres arbejdsplads kan leve op til sorteringskravene. Men I er selvfølgelig helt afhængig af, at alle bakker op om sorteringskriterierne. Derfor har vi her samlet nogle slides til jer, som I kan vise for medarbejdere ved eksempelvis et afdelingsmøde, personalemøde eller lignende. </a:t>
            </a:r>
          </a:p>
          <a:p>
            <a:pPr>
              <a:lnSpc>
                <a:spcPct val="100000"/>
              </a:lnSpc>
            </a:pPr>
            <a:r>
              <a:rPr lang="da-DK" sz="1600" dirty="0"/>
              <a:t>I er velkommen til at udvælge de slides, der passer allerbedst til jeres situation, og I indsætter naturligvis også nye, hvis I finder behov for det.</a:t>
            </a:r>
          </a:p>
          <a:p>
            <a:pPr>
              <a:lnSpc>
                <a:spcPct val="100000"/>
              </a:lnSpc>
            </a:pPr>
            <a:r>
              <a:rPr lang="da-DK" sz="1600" dirty="0"/>
              <a:t>På de næste sider finder I: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1" dirty="0"/>
              <a:t>Slide 3: </a:t>
            </a:r>
            <a:r>
              <a:rPr lang="da-DK" sz="1600" dirty="0"/>
              <a:t>Sorteringskravene kort fortalt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1" dirty="0"/>
              <a:t>Slide 4: </a:t>
            </a:r>
            <a:r>
              <a:rPr lang="da-DK" sz="1600" dirty="0"/>
              <a:t>Tre gode grunde til at affaldssortere.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1" dirty="0"/>
              <a:t>Slide 5-14: </a:t>
            </a:r>
            <a:r>
              <a:rPr lang="da-DK" sz="1600" dirty="0"/>
              <a:t>De 10 typer husholdningslignende affald</a:t>
            </a:r>
          </a:p>
          <a:p>
            <a:pPr>
              <a:lnSpc>
                <a:spcPct val="100000"/>
              </a:lnSpc>
            </a:pPr>
            <a:endParaRPr lang="da-DK" sz="1600" dirty="0"/>
          </a:p>
          <a:p>
            <a:pPr>
              <a:lnSpc>
                <a:spcPct val="100000"/>
              </a:lnSpc>
            </a:pPr>
            <a:r>
              <a:rPr lang="da-DK" sz="1600" dirty="0"/>
              <a:t>Affaldssortering nytter – tak fordi I er med til at gøre en forskel.</a:t>
            </a:r>
          </a:p>
        </p:txBody>
      </p:sp>
    </p:spTree>
    <p:extLst>
      <p:ext uri="{BB962C8B-B14F-4D97-AF65-F5344CB8AC3E}">
        <p14:creationId xmlns:p14="http://schemas.microsoft.com/office/powerpoint/2010/main" val="378760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6F233-B248-4E2C-9163-561AB652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Har I tjek på affaldssortering?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FB7010-3AC0-4993-9858-BFA656431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Fra d. 31. december 2022 er det et krav, at arbejdspladser sorterer </a:t>
            </a:r>
          </a:p>
          <a:p>
            <a:r>
              <a:rPr lang="da-DK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husholdningslignende affald efter de samme sorteringskriterier </a:t>
            </a:r>
          </a:p>
          <a:p>
            <a:r>
              <a:rPr lang="da-DK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som private husholdninger. </a:t>
            </a:r>
            <a:r>
              <a:rPr lang="da-DK" dirty="0">
                <a:solidFill>
                  <a:srgbClr val="000000"/>
                </a:solidFill>
                <a:latin typeface="Poppins Light" panose="00000400000000000000" pitchFamily="2" charset="0"/>
              </a:rPr>
              <a:t>I alt handler det om ti affaldstyper:</a:t>
            </a:r>
            <a:endParaRPr lang="da-DK" b="0" i="0" u="none" strike="noStrike" baseline="0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endParaRPr lang="da-DK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endParaRPr lang="da-DK" b="0" i="0" u="none" strike="noStrike" baseline="0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endParaRPr lang="da-DK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endParaRPr lang="da-DK" b="0" i="0" u="none" strike="noStrike" baseline="0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r>
              <a:rPr lang="da-DK" dirty="0"/>
              <a:t>I løbet af 2023 vil tekstilaffald ligeledes skulle sorteres efter samme kriterier.</a:t>
            </a:r>
          </a:p>
          <a:p>
            <a:endParaRPr lang="da-DK" b="0" i="0" u="none" strike="noStrike" baseline="0" dirty="0">
              <a:solidFill>
                <a:srgbClr val="000000"/>
              </a:solidFill>
              <a:latin typeface="Poppins Light" panose="00000400000000000000" pitchFamily="2" charset="0"/>
            </a:endParaRPr>
          </a:p>
          <a:p>
            <a:endParaRPr lang="da-DK" dirty="0"/>
          </a:p>
        </p:txBody>
      </p:sp>
      <p:pic>
        <p:nvPicPr>
          <p:cNvPr id="4" name="Picture 16">
            <a:extLst>
              <a:ext uri="{FF2B5EF4-FFF2-40B4-BE49-F238E27FC236}">
                <a16:creationId xmlns:a16="http://schemas.microsoft.com/office/drawing/2014/main" id="{6805BDA5-4F72-416E-A4DD-E77037F03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11" y="3188298"/>
            <a:ext cx="1022659" cy="1022659"/>
          </a:xfrm>
          <a:prstGeom prst="rect">
            <a:avLst/>
          </a:prstGeom>
        </p:spPr>
      </p:pic>
      <p:pic>
        <p:nvPicPr>
          <p:cNvPr id="5" name="Picture 17">
            <a:extLst>
              <a:ext uri="{FF2B5EF4-FFF2-40B4-BE49-F238E27FC236}">
                <a16:creationId xmlns:a16="http://schemas.microsoft.com/office/drawing/2014/main" id="{AC7F4CEE-E794-4044-B315-7BAED410F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052" y="3188300"/>
            <a:ext cx="1022659" cy="1022659"/>
          </a:xfrm>
          <a:prstGeom prst="rect">
            <a:avLst/>
          </a:prstGeom>
        </p:spPr>
      </p:pic>
      <p:pic>
        <p:nvPicPr>
          <p:cNvPr id="6" name="Picture 18">
            <a:extLst>
              <a:ext uri="{FF2B5EF4-FFF2-40B4-BE49-F238E27FC236}">
                <a16:creationId xmlns:a16="http://schemas.microsoft.com/office/drawing/2014/main" id="{C1CF5E12-AB40-46D9-8144-B1387E6B1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693" y="3188300"/>
            <a:ext cx="1022659" cy="1022659"/>
          </a:xfrm>
          <a:prstGeom prst="rect">
            <a:avLst/>
          </a:prstGeom>
        </p:spPr>
      </p:pic>
      <p:pic>
        <p:nvPicPr>
          <p:cNvPr id="7" name="Picture 19">
            <a:extLst>
              <a:ext uri="{FF2B5EF4-FFF2-40B4-BE49-F238E27FC236}">
                <a16:creationId xmlns:a16="http://schemas.microsoft.com/office/drawing/2014/main" id="{B8255BAA-BA23-45C0-8B19-68B4073660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2334" y="3188300"/>
            <a:ext cx="1022659" cy="1022659"/>
          </a:xfrm>
          <a:prstGeom prst="rect">
            <a:avLst/>
          </a:prstGeom>
        </p:spPr>
      </p:pic>
      <p:pic>
        <p:nvPicPr>
          <p:cNvPr id="8" name="Picture 20">
            <a:extLst>
              <a:ext uri="{FF2B5EF4-FFF2-40B4-BE49-F238E27FC236}">
                <a16:creationId xmlns:a16="http://schemas.microsoft.com/office/drawing/2014/main" id="{055B34CC-66D8-4635-9025-30B706DF5B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6975" y="3188300"/>
            <a:ext cx="1022659" cy="1022659"/>
          </a:xfrm>
          <a:prstGeom prst="rect">
            <a:avLst/>
          </a:prstGeom>
        </p:spPr>
      </p:pic>
      <p:pic>
        <p:nvPicPr>
          <p:cNvPr id="9" name="Picture 21">
            <a:extLst>
              <a:ext uri="{FF2B5EF4-FFF2-40B4-BE49-F238E27FC236}">
                <a16:creationId xmlns:a16="http://schemas.microsoft.com/office/drawing/2014/main" id="{14133A0F-BECE-4997-BC73-3CFB9843A7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1616" y="3188300"/>
            <a:ext cx="1022659" cy="1022659"/>
          </a:xfrm>
          <a:prstGeom prst="rect">
            <a:avLst/>
          </a:prstGeom>
        </p:spPr>
      </p:pic>
      <p:pic>
        <p:nvPicPr>
          <p:cNvPr id="10" name="Picture 22">
            <a:extLst>
              <a:ext uri="{FF2B5EF4-FFF2-40B4-BE49-F238E27FC236}">
                <a16:creationId xmlns:a16="http://schemas.microsoft.com/office/drawing/2014/main" id="{CBDE08CE-2FAE-4655-9C24-C259973CE1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410" y="5198636"/>
            <a:ext cx="1022659" cy="1022659"/>
          </a:xfrm>
          <a:prstGeom prst="rect">
            <a:avLst/>
          </a:prstGeom>
        </p:spPr>
      </p:pic>
      <p:pic>
        <p:nvPicPr>
          <p:cNvPr id="11" name="Picture 23">
            <a:extLst>
              <a:ext uri="{FF2B5EF4-FFF2-40B4-BE49-F238E27FC236}">
                <a16:creationId xmlns:a16="http://schemas.microsoft.com/office/drawing/2014/main" id="{65F2DF39-BA8E-4BC6-AA5A-79AD15D3CB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26257" y="3188300"/>
            <a:ext cx="1022659" cy="1022659"/>
          </a:xfrm>
          <a:prstGeom prst="rect">
            <a:avLst/>
          </a:prstGeom>
        </p:spPr>
      </p:pic>
      <p:pic>
        <p:nvPicPr>
          <p:cNvPr id="12" name="Picture 24">
            <a:extLst>
              <a:ext uri="{FF2B5EF4-FFF2-40B4-BE49-F238E27FC236}">
                <a16:creationId xmlns:a16="http://schemas.microsoft.com/office/drawing/2014/main" id="{49CAE796-0FE7-4769-8129-4D44B86BB8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0898" y="3188299"/>
            <a:ext cx="1022659" cy="1022659"/>
          </a:xfrm>
          <a:prstGeom prst="rect">
            <a:avLst/>
          </a:prstGeom>
        </p:spPr>
      </p:pic>
      <p:pic>
        <p:nvPicPr>
          <p:cNvPr id="13" name="Picture 25">
            <a:extLst>
              <a:ext uri="{FF2B5EF4-FFF2-40B4-BE49-F238E27FC236}">
                <a16:creationId xmlns:a16="http://schemas.microsoft.com/office/drawing/2014/main" id="{29465EDB-D9D2-4D20-AA5A-1F8D52166D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95539" y="3188298"/>
            <a:ext cx="1022659" cy="102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5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23AFB-83F3-4FE5-A017-D61F2FCA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Tre grunde til affaldssortering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70147AC9-0806-49FE-81C4-A9EEDB0C9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1"/>
            <a:ext cx="3239256" cy="4366883"/>
          </a:xfrm>
          <a:solidFill>
            <a:srgbClr val="003127"/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endParaRPr lang="da-DK" sz="800" dirty="0">
              <a:solidFill>
                <a:schemeClr val="bg1"/>
              </a:solidFill>
              <a:latin typeface="Poppins Light" panose="00000400000000000000" pitchFamily="2" charset="0"/>
            </a:endParaRPr>
          </a:p>
          <a:p>
            <a:pPr algn="l">
              <a:lnSpc>
                <a:spcPct val="100000"/>
              </a:lnSpc>
            </a:pPr>
            <a:r>
              <a:rPr lang="da-DK" sz="1400" b="0" i="0" u="none" strike="noStrike" baseline="0" dirty="0">
                <a:solidFill>
                  <a:schemeClr val="bg1"/>
                </a:solidFill>
                <a:latin typeface="Poppins Light" panose="00000400000000000000" pitchFamily="2" charset="0"/>
              </a:rPr>
              <a:t>#</a:t>
            </a:r>
            <a:r>
              <a:rPr lang="da-DK" sz="1400" b="1" i="0" u="none" strike="noStrike" baseline="0" dirty="0">
                <a:solidFill>
                  <a:schemeClr val="bg1"/>
                </a:solidFill>
                <a:latin typeface="Poppins" panose="00000500000000000000" pitchFamily="2" charset="0"/>
              </a:rPr>
              <a:t>1 </a:t>
            </a:r>
            <a:r>
              <a:rPr lang="da-DK" sz="1400" b="1" i="0" u="none" strike="noStrike" baseline="0" dirty="0">
                <a:solidFill>
                  <a:schemeClr val="bg1"/>
                </a:solidFill>
                <a:latin typeface="Poppins SemiBold" panose="00000700000000000000" pitchFamily="2" charset="0"/>
              </a:rPr>
              <a:t>Det er godt for klimaet </a:t>
            </a:r>
            <a:endParaRPr lang="da-DK" sz="1400" b="0" i="0" u="none" strike="noStrike" baseline="0" dirty="0">
              <a:solidFill>
                <a:schemeClr val="bg1"/>
              </a:solidFill>
              <a:latin typeface="Poppins SemiBold" panose="000007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da-DK" sz="1400" b="0" i="0" u="none" strike="noStrike" baseline="0" dirty="0">
                <a:solidFill>
                  <a:schemeClr val="bg1"/>
                </a:solidFill>
                <a:latin typeface="Poppins Light" panose="00000400000000000000" pitchFamily="2" charset="0"/>
              </a:rPr>
              <a:t>Bliver vi bedre til at affaldssortere, bidrager vi til en højere genanvendelsesprocent. Det gør en forskel for klimaet, fordi: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/>
                </a:solidFill>
                <a:latin typeface="Poppins Light" panose="00000400000000000000" pitchFamily="2" charset="0"/>
              </a:rPr>
              <a:t>m</a:t>
            </a:r>
            <a:r>
              <a:rPr lang="da-DK" sz="1400" b="0" i="0" u="none" strike="noStrike" baseline="0" dirty="0">
                <a:solidFill>
                  <a:schemeClr val="bg1"/>
                </a:solidFill>
                <a:latin typeface="Poppins Light" panose="00000400000000000000" pitchFamily="2" charset="0"/>
              </a:rPr>
              <a:t>ere genanvendelse betyder mindre </a:t>
            </a:r>
            <a:r>
              <a:rPr lang="da-DK" sz="1400" b="0" i="0" u="none" strike="noStrike" baseline="0" dirty="0" smtClean="0">
                <a:solidFill>
                  <a:schemeClr val="bg1"/>
                </a:solidFill>
                <a:latin typeface="Poppins Light" panose="00000400000000000000" pitchFamily="2" charset="0"/>
              </a:rPr>
              <a:t>forbrænding</a:t>
            </a:r>
            <a:endParaRPr lang="da-DK" sz="1400" b="0" i="0" u="none" strike="noStrike" baseline="0" dirty="0">
              <a:solidFill>
                <a:schemeClr val="bg1"/>
              </a:solidFill>
              <a:latin typeface="Poppins Light" panose="00000400000000000000" pitchFamily="2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400" b="0" i="0" u="none" strike="noStrike" baseline="0" dirty="0">
                <a:solidFill>
                  <a:schemeClr val="bg1"/>
                </a:solidFill>
                <a:latin typeface="Poppins Light" panose="00000400000000000000" pitchFamily="2" charset="0"/>
              </a:rPr>
              <a:t>mere genanvendelse er med til at mindske forbruget af naturens ressourcer. </a:t>
            </a:r>
          </a:p>
          <a:p>
            <a:pPr indent="265113">
              <a:lnSpc>
                <a:spcPct val="100000"/>
              </a:lnSpc>
            </a:pPr>
            <a:r>
              <a:rPr lang="da-DK" sz="1400" i="0" u="none" strike="noStrike" baseline="0" dirty="0">
                <a:solidFill>
                  <a:schemeClr val="bg1"/>
                </a:solidFill>
                <a:latin typeface="Poppins SemiBold" panose="00000700000000000000" pitchFamily="2" charset="0"/>
              </a:rPr>
              <a:t>= reduceret CO2-udledning </a:t>
            </a:r>
          </a:p>
        </p:txBody>
      </p:sp>
      <p:sp>
        <p:nvSpPr>
          <p:cNvPr id="10" name="Pladsholder til indhold 8">
            <a:extLst>
              <a:ext uri="{FF2B5EF4-FFF2-40B4-BE49-F238E27FC236}">
                <a16:creationId xmlns:a16="http://schemas.microsoft.com/office/drawing/2014/main" id="{DDBF19E8-9A40-4614-91A5-EAC522697163}"/>
              </a:ext>
            </a:extLst>
          </p:cNvPr>
          <p:cNvSpPr txBox="1">
            <a:spLocks/>
          </p:cNvSpPr>
          <p:nvPr/>
        </p:nvSpPr>
        <p:spPr>
          <a:xfrm>
            <a:off x="4411127" y="1800001"/>
            <a:ext cx="3239256" cy="4366883"/>
          </a:xfrm>
          <a:prstGeom prst="rect">
            <a:avLst/>
          </a:prstGeom>
          <a:solidFill>
            <a:srgbClr val="003127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Light" pitchFamily="2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Light" pitchFamily="2" charset="77"/>
              </a:rPr>
              <a:t>#2 Bedre brug af ressourcerne</a:t>
            </a: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Light" pitchFamily="2" charset="77"/>
            </a:endParaRPr>
          </a:p>
          <a:p>
            <a:pPr>
              <a:lnSpc>
                <a:spcPct val="100000"/>
              </a:lnSpc>
              <a:defRPr/>
            </a:pPr>
            <a:r>
              <a:rPr lang="da-DK" sz="1400" dirty="0">
                <a:solidFill>
                  <a:prstClr val="white"/>
                </a:solidFill>
                <a:latin typeface="Poppins Light" panose="00000400000000000000" pitchFamily="2" charset="0"/>
              </a:rPr>
              <a:t>Med korrekt sortering sikre </a:t>
            </a:r>
            <a:r>
              <a:rPr lang="da-DK" sz="1400" dirty="0" smtClean="0">
                <a:solidFill>
                  <a:prstClr val="white"/>
                </a:solidFill>
                <a:latin typeface="Poppins Light" panose="00000400000000000000" pitchFamily="2" charset="0"/>
              </a:rPr>
              <a:t>vi, </a:t>
            </a:r>
            <a:r>
              <a:rPr lang="da-DK" sz="1400" dirty="0">
                <a:solidFill>
                  <a:prstClr val="white"/>
                </a:solidFill>
                <a:latin typeface="Poppins Light" panose="00000400000000000000" pitchFamily="2" charset="0"/>
              </a:rPr>
              <a:t>at materialer genanvendes og der spares på </a:t>
            </a:r>
            <a:r>
              <a:rPr lang="da-DK" sz="1400" dirty="0" smtClean="0">
                <a:solidFill>
                  <a:prstClr val="white"/>
                </a:solidFill>
                <a:latin typeface="Poppins Light" panose="00000400000000000000" pitchFamily="2" charset="0"/>
              </a:rPr>
              <a:t>brugen af nye </a:t>
            </a:r>
            <a:r>
              <a:rPr lang="da-DK" sz="1400" dirty="0">
                <a:solidFill>
                  <a:prstClr val="white"/>
                </a:solidFill>
                <a:latin typeface="Poppins Light" panose="00000400000000000000" pitchFamily="2" charset="0"/>
              </a:rPr>
              <a:t>ressourcer.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 panose="00000400000000000000" pitchFamily="2" charset="0"/>
              <a:ea typeface="+mn-ea"/>
              <a:cs typeface="Poppins Light" pitchFamily="2" charset="77"/>
            </a:endParaRPr>
          </a:p>
        </p:txBody>
      </p:sp>
      <p:sp>
        <p:nvSpPr>
          <p:cNvPr id="11" name="Pladsholder til indhold 8">
            <a:extLst>
              <a:ext uri="{FF2B5EF4-FFF2-40B4-BE49-F238E27FC236}">
                <a16:creationId xmlns:a16="http://schemas.microsoft.com/office/drawing/2014/main" id="{6ED9D345-A8E0-4E9C-BC1F-2AC036DFC1A1}"/>
              </a:ext>
            </a:extLst>
          </p:cNvPr>
          <p:cNvSpPr txBox="1">
            <a:spLocks/>
          </p:cNvSpPr>
          <p:nvPr/>
        </p:nvSpPr>
        <p:spPr>
          <a:xfrm>
            <a:off x="8232744" y="1800001"/>
            <a:ext cx="3239256" cy="4366883"/>
          </a:xfrm>
          <a:prstGeom prst="rect">
            <a:avLst/>
          </a:prstGeom>
          <a:solidFill>
            <a:srgbClr val="003127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Light" pitchFamily="2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Light" pitchFamily="2" charset="77"/>
              </a:rPr>
              <a:t>#3 </a:t>
            </a:r>
            <a:r>
              <a:rPr lang="da-DK" sz="1400" b="1" dirty="0" smtClean="0">
                <a:solidFill>
                  <a:prstClr val="white"/>
                </a:solidFill>
                <a:latin typeface="Poppins SemiBold" panose="00000700000000000000" pitchFamily="2" charset="0"/>
              </a:rPr>
              <a:t>Det </a:t>
            </a:r>
            <a:r>
              <a:rPr lang="da-DK" sz="1400" b="1" dirty="0">
                <a:solidFill>
                  <a:prstClr val="white"/>
                </a:solidFill>
                <a:latin typeface="Poppins SemiBold" panose="00000700000000000000" pitchFamily="2" charset="0"/>
              </a:rPr>
              <a:t>er et krav </a:t>
            </a:r>
            <a:endParaRPr lang="da-DK" sz="1400" dirty="0">
              <a:solidFill>
                <a:prstClr val="white"/>
              </a:solidFill>
              <a:latin typeface="Poppins SemiBold" panose="00000700000000000000" pitchFamily="2" charset="0"/>
            </a:endParaRPr>
          </a:p>
          <a:p>
            <a:pPr lvl="0">
              <a:lnSpc>
                <a:spcPct val="100000"/>
              </a:lnSpc>
              <a:defRPr/>
            </a:pPr>
            <a:r>
              <a:rPr lang="da-DK" sz="1400" dirty="0">
                <a:solidFill>
                  <a:prstClr val="white"/>
                </a:solidFill>
                <a:latin typeface="Poppins Light" panose="00000400000000000000" pitchFamily="2" charset="0"/>
              </a:rPr>
              <a:t>Affaldssortering af det husholdningslignende affald er et krav, som alle arbejdspladser er forpligtet til at implementere inden udgangen af december 2022.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 panose="00000400000000000000" pitchFamily="2" charset="0"/>
              <a:ea typeface="+mn-ea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4084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MADAFFALD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800000"/>
            <a:ext cx="6105343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MADAFFALD er madrester og for gamle madvarer. </a:t>
            </a:r>
          </a:p>
          <a:p>
            <a:pPr>
              <a:lnSpc>
                <a:spcPct val="10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Mad i alle afskygninger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Skræl, skrog, æggeskaller og olivensten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Kaffefiltre og teposer i papir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Afskårne blomster </a:t>
            </a:r>
          </a:p>
          <a:p>
            <a:pPr>
              <a:lnSpc>
                <a:spcPct val="10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Servietter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Bagepapir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Jord fra potteplanter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Aske og cigaretskod</a:t>
            </a:r>
            <a:endParaRPr lang="da-DK" sz="1800" dirty="0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5699DB8C-31DC-436A-ACDF-AB3EBD9BD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3" y="2148343"/>
            <a:ext cx="3559629" cy="355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8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GLAS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800000"/>
            <a:ext cx="6105343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da-DK" sz="1600" b="1" i="0" u="none" strike="noStrike" baseline="0" dirty="0" err="1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GLASaffald</a:t>
            </a: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skal tømmes og skrabes rent for mad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-</a:t>
            </a: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eller drikkevarer. Tag gerne låget af, og sortér det for sig. </a:t>
            </a:r>
          </a:p>
          <a:p>
            <a:pPr>
              <a:lnSpc>
                <a:spcPct val="10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Glas i alle farver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Glasflasker (uden pant)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Konservesglas og drikkeglas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Glasskår fra alle ovenstående</a:t>
            </a: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0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Spejle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Keramik/stentøj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Elpærer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Medicinglas</a:t>
            </a:r>
            <a:endParaRPr lang="da-DK" sz="1800" dirty="0"/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155FD414-4D09-40A6-B032-4491DCB25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48343"/>
            <a:ext cx="3559630" cy="35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1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PAPIR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799999"/>
            <a:ext cx="6105343" cy="505800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 err="1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PAPIRaffald</a:t>
            </a: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skal være rent og tørt.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Papir i alle farver, fx brunt og farvet papir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Papir med klips i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Kuverter både med og uden rude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Aviser, reklamer, magasiner, brochurer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Kvitteringer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Vådt og beskidt papir fx servietter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Paperback og hardback bøger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Karton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Bagepapir</a:t>
            </a:r>
            <a:endParaRPr lang="da-DK" sz="1800" dirty="0"/>
          </a:p>
        </p:txBody>
      </p:sp>
      <p:pic>
        <p:nvPicPr>
          <p:cNvPr id="6" name="Picture 18">
            <a:extLst>
              <a:ext uri="{FF2B5EF4-FFF2-40B4-BE49-F238E27FC236}">
                <a16:creationId xmlns:a16="http://schemas.microsoft.com/office/drawing/2014/main" id="{BA8F27E7-B2A5-4FC4-8752-BCD04FE49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48343"/>
            <a:ext cx="3559630" cy="35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8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PAP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999" y="1799999"/>
            <a:ext cx="6105343" cy="50580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 err="1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PAPaffald</a:t>
            </a: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skal være rent og tørt</a:t>
            </a:r>
            <a:r>
              <a:rPr lang="da-DK" sz="1600" b="1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.</a:t>
            </a:r>
            <a:endParaRPr lang="da-DK" sz="1600" b="1" i="0" u="none" strike="noStrike" baseline="0" dirty="0">
              <a:solidFill>
                <a:srgbClr val="000000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Papkasser og papemballage, fx bølgepap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Papemballage fra fødevarer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Karton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Paprør fra køkkenruller og toiletruller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Vådt og snavset pap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Engangspapkrus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Mad- og drikkekartoner</a:t>
            </a:r>
            <a:endParaRPr lang="da-DK" sz="1800" dirty="0"/>
          </a:p>
        </p:txBody>
      </p:sp>
      <p:pic>
        <p:nvPicPr>
          <p:cNvPr id="5" name="Picture 19">
            <a:extLst>
              <a:ext uri="{FF2B5EF4-FFF2-40B4-BE49-F238E27FC236}">
                <a16:creationId xmlns:a16="http://schemas.microsoft.com/office/drawing/2014/main" id="{7F580FE3-21DA-4559-8519-A4406D80F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55970"/>
            <a:ext cx="3559630" cy="35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76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F219B12-68A9-4059-AF74-97C10A2F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MAD- OG DRIKKEKARTONER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B85A50-DF63-4E12-859A-31794DBE2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1799999"/>
            <a:ext cx="6011214" cy="50580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a-DK" sz="1600" b="1" i="0" u="none" strike="noStrike" baseline="0" dirty="0">
                <a:solidFill>
                  <a:srgbClr val="00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MAD- &amp; DRIKKEKARTONER er emballagekartoner, som har indeholdt fødevarer.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</a:rPr>
              <a:t>Det er </a:t>
            </a: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</a:rPr>
              <a:t>fx: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Mælke- og yoghurtkartoner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Kartoner til drikke fx juice, saft, kakao eller lign.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Kartoner til mad fx flåede tomater, bønner eller lign.</a:t>
            </a: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000000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Det er </a:t>
            </a:r>
            <a:r>
              <a:rPr lang="da-DK" sz="1600" b="1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ikke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Pizzabakker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Engangspapkrus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Emballageposer af flere materialer fx kaffe- og</a:t>
            </a:r>
            <a:r>
              <a:rPr lang="da-DK" sz="1600" dirty="0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 </a:t>
            </a:r>
            <a:r>
              <a:rPr lang="da-DK" sz="1600" b="0" i="0" u="none" strike="noStrike" baseline="0" dirty="0" err="1">
                <a:solidFill>
                  <a:srgbClr val="000000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chipsposer</a:t>
            </a:r>
            <a:endParaRPr lang="da-DK" sz="1800" dirty="0"/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9EA23F16-1E87-4DEF-B5B2-8C6ADC33D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2155970"/>
            <a:ext cx="3559630" cy="35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89045"/>
      </p:ext>
    </p:extLst>
  </p:cSld>
  <p:clrMapOvr>
    <a:masterClrMapping/>
  </p:clrMapOvr>
</p:sld>
</file>

<file path=ppt/theme/theme1.xml><?xml version="1.0" encoding="utf-8"?>
<a:theme xmlns:a="http://schemas.openxmlformats.org/drawingml/2006/main" name="HVID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VID master / elem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RØN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RØN master / elem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ORT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ORT master / elem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803</Words>
  <Application>Microsoft Office PowerPoint</Application>
  <PresentationFormat>Widescreen</PresentationFormat>
  <Paragraphs>159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6</vt:i4>
      </vt:variant>
      <vt:variant>
        <vt:lpstr>Slidetitler</vt:lpstr>
      </vt:variant>
      <vt:variant>
        <vt:i4>15</vt:i4>
      </vt:variant>
    </vt:vector>
  </HeadingPairs>
  <TitlesOfParts>
    <vt:vector size="26" baseType="lpstr">
      <vt:lpstr>Arial</vt:lpstr>
      <vt:lpstr>Calibri</vt:lpstr>
      <vt:lpstr>Poppins</vt:lpstr>
      <vt:lpstr>Poppins Light</vt:lpstr>
      <vt:lpstr>Poppins SemiBold</vt:lpstr>
      <vt:lpstr>HVID master</vt:lpstr>
      <vt:lpstr>HVID master / element</vt:lpstr>
      <vt:lpstr>GRØN master</vt:lpstr>
      <vt:lpstr>GRØN master / element</vt:lpstr>
      <vt:lpstr>SORT master</vt:lpstr>
      <vt:lpstr>SORT master / element</vt:lpstr>
      <vt:lpstr>INTRODUKTION   Regler for sortering af husholdningslignende affald</vt:lpstr>
      <vt:lpstr>Introduktion</vt:lpstr>
      <vt:lpstr>Har I tjek på affaldssortering?</vt:lpstr>
      <vt:lpstr>Tre grunde til affaldssortering</vt:lpstr>
      <vt:lpstr>MADAFFALD</vt:lpstr>
      <vt:lpstr>GLAS</vt:lpstr>
      <vt:lpstr>PAPIR</vt:lpstr>
      <vt:lpstr>PAP</vt:lpstr>
      <vt:lpstr>MAD- OG DRIKKEKARTONER</vt:lpstr>
      <vt:lpstr>FARLIGT AFFALD</vt:lpstr>
      <vt:lpstr>PLAST</vt:lpstr>
      <vt:lpstr>METAL</vt:lpstr>
      <vt:lpstr>RESTAFFALD</vt:lpstr>
      <vt:lpstr>TEKSTILAFFALD</vt:lpstr>
      <vt:lpstr>Du kan finde mere på www.affaldssorteringnytter.dk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Thor</dc:creator>
  <cp:lastModifiedBy>Monica Nielsen</cp:lastModifiedBy>
  <cp:revision>67</cp:revision>
  <dcterms:created xsi:type="dcterms:W3CDTF">2021-12-16T12:35:35Z</dcterms:created>
  <dcterms:modified xsi:type="dcterms:W3CDTF">2022-01-14T11:44:23Z</dcterms:modified>
</cp:coreProperties>
</file>